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68" r:id="rId3"/>
    <p:sldId id="286" r:id="rId4"/>
    <p:sldId id="297" r:id="rId5"/>
    <p:sldId id="272" r:id="rId6"/>
    <p:sldId id="298" r:id="rId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y Flück" initials="" lastIdx="1" clrIdx="0"/>
  <p:cmAuthor id="1" name="Yasemin  Tutav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Designformatvorlage 2 - Akz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Designformatvorlage 2 - Akz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Designformatvorlage 2 - Akz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84"/>
    <p:restoredTop sz="76784" autoAdjust="0"/>
  </p:normalViewPr>
  <p:slideViewPr>
    <p:cSldViewPr snapToGrid="0" snapToObjects="1">
      <p:cViewPr varScale="1">
        <p:scale>
          <a:sx n="140" d="100"/>
          <a:sy n="140" d="100"/>
        </p:scale>
        <p:origin x="31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50A66-6DA2-6840-9E0B-E8AB619AB184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90487-0ABF-EA49-9D76-3A8D9D7F1D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986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85DE6-65E6-DD4C-AE75-E1CD9B187913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68AD2-D9C0-9547-AE31-78BF1F290E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6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68AD2-D9C0-9547-AE31-78BF1F290EC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12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68AD2-D9C0-9547-AE31-78BF1F290EC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68AD2-D9C0-9547-AE31-78BF1F290EC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48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68AD2-D9C0-9547-AE31-78BF1F290EC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796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68AD2-D9C0-9547-AE31-78BF1F290ECB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46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506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9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59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775" y="277652"/>
            <a:ext cx="8229600" cy="1143000"/>
          </a:xfrm>
        </p:spPr>
        <p:txBody>
          <a:bodyPr>
            <a:normAutofit/>
          </a:bodyPr>
          <a:lstStyle>
            <a:lvl1pPr algn="l">
              <a:defRPr sz="3000" b="1"/>
            </a:lvl1pPr>
          </a:lstStyle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775" y="1553913"/>
            <a:ext cx="8229600" cy="422973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277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97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264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770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996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64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50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FE028C-6D09-5A40-BBA0-5549DF9B016A}" type="datetimeFigureOut">
              <a:rPr lang="de-DE" smtClean="0"/>
              <a:t>21.11.18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505F40-F7C2-3641-A48E-062DF13528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22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7985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775" y="2028475"/>
            <a:ext cx="8229600" cy="4229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  <a:endParaRPr lang="de-DE" dirty="0"/>
          </a:p>
        </p:txBody>
      </p:sp>
      <p:pic>
        <p:nvPicPr>
          <p:cNvPr id="8" name="Bild 7" descr="S+C L CMYK dfi pos.jpg"/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4186"/>
          <a:stretch/>
        </p:blipFill>
        <p:spPr>
          <a:xfrm>
            <a:off x="6287140" y="5948209"/>
            <a:ext cx="2493664" cy="439357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934" y="5805096"/>
            <a:ext cx="1510639" cy="725583"/>
          </a:xfrm>
          <a:prstGeom prst="rect">
            <a:avLst/>
          </a:prstGeom>
        </p:spPr>
      </p:pic>
      <p:pic>
        <p:nvPicPr>
          <p:cNvPr id="11" name="Bild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66" y="5805937"/>
            <a:ext cx="32004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4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matin.ch/sante/sciences/citoyens-peuvent-contribuer-recherche/story/1648011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rf.ch/kultur/wissen/citizen-science-kranke-forschen-ueber-ihre-krankheit" TargetMode="External"/><Relationship Id="rId5" Type="http://schemas.openxmlformats.org/officeDocument/2006/relationships/hyperlink" Target="https://www.rts.ch/play/radio/cqfd/audio/les-sciences-citoyennes-en-direct-de-geneve?id=9583060&amp;station=a9e7621504c6959e35c3ecbe7f6bed0446cdf8da" TargetMode="External"/><Relationship Id="rId4" Type="http://schemas.openxmlformats.org/officeDocument/2006/relationships/hyperlink" Target="https://www.letemps.ch/sciences/geneve-defi-dune-science-hauteur-citoye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374" y="167221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4000" b="1" dirty="0">
                <a:latin typeface="Helvetica Neue"/>
                <a:cs typeface="Helvetica Neue"/>
              </a:rPr>
              <a:t>Herzlich willkommen!</a:t>
            </a:r>
            <a:br>
              <a:rPr lang="de-DE" sz="4000" b="1" dirty="0">
                <a:latin typeface="Helvetica Neue"/>
                <a:cs typeface="Helvetica Neue"/>
              </a:rPr>
            </a:br>
            <a:r>
              <a:rPr lang="de-DE" sz="4000" b="1" dirty="0" err="1">
                <a:latin typeface="Helvetica Neue"/>
                <a:cs typeface="Helvetica Neue"/>
              </a:rPr>
              <a:t>Bienvenue</a:t>
            </a:r>
            <a:r>
              <a:rPr lang="de-DE" sz="4000" b="1" dirty="0">
                <a:latin typeface="Helvetica Neue"/>
                <a:cs typeface="Helvetica Neue"/>
              </a:rPr>
              <a:t>!</a:t>
            </a:r>
            <a:br>
              <a:rPr lang="de-DE" sz="4000" b="1" dirty="0">
                <a:latin typeface="Helvetica Neue"/>
                <a:cs typeface="Helvetica Neue"/>
              </a:rPr>
            </a:br>
            <a:r>
              <a:rPr lang="de-DE" sz="4000" b="1" dirty="0"/>
              <a:t>Welcome!</a:t>
            </a:r>
            <a:endParaRPr lang="de-DE" sz="4000" b="1" dirty="0">
              <a:latin typeface="Helvetica Neue"/>
              <a:cs typeface="Helvetica Neue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3563" y="3473812"/>
            <a:ext cx="7330211" cy="1752600"/>
          </a:xfrm>
        </p:spPr>
        <p:txBody>
          <a:bodyPr>
            <a:normAutofit/>
          </a:bodyPr>
          <a:lstStyle/>
          <a:p>
            <a:r>
              <a:rPr lang="de-DE" b="1" dirty="0" err="1">
                <a:solidFill>
                  <a:schemeClr val="tx1"/>
                </a:solidFill>
                <a:latin typeface="Helvetica Neue"/>
                <a:cs typeface="Helvetica Neue"/>
              </a:rPr>
              <a:t>Citizen</a:t>
            </a:r>
            <a:r>
              <a:rPr lang="de-DE" b="1" dirty="0">
                <a:solidFill>
                  <a:schemeClr val="tx1"/>
                </a:solidFill>
                <a:latin typeface="Helvetica Neue"/>
                <a:cs typeface="Helvetica Neue"/>
              </a:rPr>
              <a:t> Science </a:t>
            </a:r>
            <a:r>
              <a:rPr lang="de-DE" b="1" dirty="0">
                <a:solidFill>
                  <a:schemeClr val="tx1"/>
                </a:solidFill>
              </a:rPr>
              <a:t>Netzwerk Schweiz</a:t>
            </a:r>
            <a:endParaRPr lang="de-DE" b="1" dirty="0">
              <a:solidFill>
                <a:schemeClr val="tx1"/>
              </a:solidFill>
              <a:latin typeface="Helvetica Neue"/>
              <a:cs typeface="Helvetica Neue"/>
            </a:endParaRPr>
          </a:p>
          <a:p>
            <a:endParaRPr lang="de-DE" dirty="0">
              <a:solidFill>
                <a:schemeClr val="tx1"/>
              </a:solidFill>
              <a:latin typeface="Helvetica Neue"/>
              <a:cs typeface="Helvetica Neue"/>
            </a:endParaRPr>
          </a:p>
          <a:p>
            <a:r>
              <a:rPr lang="de-DE" dirty="0">
                <a:solidFill>
                  <a:schemeClr val="tx1"/>
                </a:solidFill>
              </a:rPr>
              <a:t>22</a:t>
            </a:r>
            <a:r>
              <a:rPr lang="de-DE" dirty="0">
                <a:solidFill>
                  <a:schemeClr val="tx1"/>
                </a:solidFill>
                <a:latin typeface="Helvetica Neue"/>
                <a:cs typeface="Helvetica Neue"/>
              </a:rPr>
              <a:t>. November 2018, Bern</a:t>
            </a:r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49" y="170637"/>
            <a:ext cx="4103225" cy="116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0461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/>
              <a:t>Programm</a:t>
            </a:r>
            <a:endParaRPr lang="en-US" sz="3600" dirty="0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EA50E741-E022-0147-A678-A99A96AE3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991758"/>
              </p:ext>
            </p:extLst>
          </p:nvPr>
        </p:nvGraphicFramePr>
        <p:xfrm>
          <a:off x="514349" y="1371600"/>
          <a:ext cx="7219951" cy="4143375"/>
        </p:xfrm>
        <a:graphic>
          <a:graphicData uri="http://schemas.openxmlformats.org/drawingml/2006/table">
            <a:tbl>
              <a:tblPr/>
              <a:tblGrid>
                <a:gridCol w="1314451">
                  <a:extLst>
                    <a:ext uri="{9D8B030D-6E8A-4147-A177-3AD203B41FA5}">
                      <a16:colId xmlns:a16="http://schemas.microsoft.com/office/drawing/2014/main" val="1135513098"/>
                    </a:ext>
                  </a:extLst>
                </a:gridCol>
                <a:gridCol w="5905500">
                  <a:extLst>
                    <a:ext uri="{9D8B030D-6E8A-4147-A177-3AD203B41FA5}">
                      <a16:colId xmlns:a16="http://schemas.microsoft.com/office/drawing/2014/main" val="3578293990"/>
                    </a:ext>
                  </a:extLst>
                </a:gridCol>
              </a:tblGrid>
              <a:tr h="414338">
                <a:tc>
                  <a:txBody>
                    <a:bodyPr/>
                    <a:lstStyle/>
                    <a:p>
                      <a:r>
                        <a:rPr lang="de-CH" sz="2400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14.15h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400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Begrüssung und Infos der Geschäftsstelle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8610411"/>
                  </a:ext>
                </a:extLst>
              </a:tr>
              <a:tr h="1243012">
                <a:tc>
                  <a:txBody>
                    <a:bodyPr/>
                    <a:lstStyle/>
                    <a:p>
                      <a:r>
                        <a:rPr lang="de-CH" sz="2400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14.25h       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400" b="1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Doris Widmer, Geschäftsleiterin </a:t>
                      </a:r>
                      <a:r>
                        <a:rPr lang="de-CH" sz="2400" b="1" dirty="0" err="1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Benevol</a:t>
                      </a:r>
                      <a:r>
                        <a:rPr lang="de-CH" sz="2400" b="1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Bern:</a:t>
                      </a:r>
                      <a:r>
                        <a:rPr lang="de-CH" sz="2400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 Kurzinput mit anschliessender Diskussion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25190"/>
                  </a:ext>
                </a:extLst>
              </a:tr>
              <a:tr h="1243012">
                <a:tc>
                  <a:txBody>
                    <a:bodyPr/>
                    <a:lstStyle/>
                    <a:p>
                      <a:r>
                        <a:rPr lang="de-CH" sz="2400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15.20h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400" b="1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Christian Preiswerk, Geschäftsleiter Plattform NWR:</a:t>
                      </a:r>
                      <a:r>
                        <a:rPr lang="de-CH" sz="2400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 Kurzinput mit anschliessender Diskussion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931089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r>
                        <a:rPr lang="de-CH" sz="2400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15.45h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40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Informationen und Austausch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710838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r>
                        <a:rPr lang="de-CH" sz="2400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16.15h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2400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Informelle Weiterführung der Gespräche, bei einem Bier…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188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7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3600" dirty="0"/>
              <a:t>Swiss </a:t>
            </a:r>
            <a:r>
              <a:rPr lang="de-CH" sz="3600" dirty="0" err="1"/>
              <a:t>Citizen</a:t>
            </a:r>
            <a:r>
              <a:rPr lang="de-CH" sz="3600" dirty="0"/>
              <a:t> Science Network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CH" sz="2800" dirty="0"/>
              <a:t>2014-2017</a:t>
            </a:r>
          </a:p>
          <a:p>
            <a:r>
              <a:rPr lang="de-DE" sz="2800" dirty="0"/>
              <a:t>Network </a:t>
            </a:r>
          </a:p>
          <a:p>
            <a:r>
              <a:rPr lang="de-DE" sz="2800" dirty="0"/>
              <a:t>Website</a:t>
            </a:r>
          </a:p>
          <a:p>
            <a:r>
              <a:rPr lang="de-DE" sz="2800" dirty="0"/>
              <a:t>ECSA Conference 3.-5.6.2018</a:t>
            </a:r>
            <a:r>
              <a:rPr lang="de-CH" sz="2800" dirty="0"/>
              <a:t> </a:t>
            </a:r>
          </a:p>
          <a:p>
            <a:pPr marL="0" lvl="0" indent="0">
              <a:buNone/>
            </a:pPr>
            <a:r>
              <a:rPr lang="de-CH" sz="2800" dirty="0"/>
              <a:t>Preview 2018f</a:t>
            </a:r>
          </a:p>
        </p:txBody>
      </p:sp>
    </p:spTree>
    <p:extLst>
      <p:ext uri="{BB962C8B-B14F-4D97-AF65-F5344CB8AC3E}">
        <p14:creationId xmlns:p14="http://schemas.microsoft.com/office/powerpoint/2010/main" val="578338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774" y="277652"/>
            <a:ext cx="8675225" cy="1143000"/>
          </a:xfrm>
        </p:spPr>
        <p:txBody>
          <a:bodyPr>
            <a:noAutofit/>
          </a:bodyPr>
          <a:lstStyle/>
          <a:p>
            <a:pPr lvl="0"/>
            <a:r>
              <a:rPr lang="de-CH" sz="3600" dirty="0"/>
              <a:t>Survey Swiss </a:t>
            </a:r>
            <a:r>
              <a:rPr lang="de-CH" sz="3600" dirty="0" err="1"/>
              <a:t>Citizen</a:t>
            </a:r>
            <a:r>
              <a:rPr lang="de-CH" sz="3600" dirty="0"/>
              <a:t> Science Network</a:t>
            </a:r>
            <a:br>
              <a:rPr lang="de-DE" sz="3600" dirty="0"/>
            </a:b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/>
              <a:t>The </a:t>
            </a:r>
            <a:r>
              <a:rPr lang="de-DE" sz="2800" dirty="0" err="1"/>
              <a:t>existing</a:t>
            </a:r>
            <a:r>
              <a:rPr lang="de-DE" sz="2800" dirty="0"/>
              <a:t> </a:t>
            </a:r>
            <a:r>
              <a:rPr lang="de-DE" sz="2800" dirty="0" err="1"/>
              <a:t>tasks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office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</a:t>
            </a:r>
            <a:r>
              <a:rPr lang="de-DE" sz="2800" dirty="0" err="1"/>
              <a:t>based</a:t>
            </a:r>
            <a:r>
              <a:rPr lang="de-DE" sz="2800" dirty="0"/>
              <a:t> on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needs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respondents</a:t>
            </a:r>
            <a:endParaRPr lang="de-DE" sz="2800" dirty="0"/>
          </a:p>
          <a:p>
            <a:r>
              <a:rPr lang="de-DE" sz="2800" dirty="0"/>
              <a:t>The </a:t>
            </a:r>
            <a:r>
              <a:rPr lang="de-DE" sz="2800" dirty="0" err="1"/>
              <a:t>website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known</a:t>
            </a:r>
            <a:r>
              <a:rPr lang="de-DE" sz="2800" dirty="0"/>
              <a:t>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used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community</a:t>
            </a:r>
            <a:endParaRPr lang="de-DE" sz="2800" dirty="0"/>
          </a:p>
          <a:p>
            <a:r>
              <a:rPr lang="de-DE" sz="2800" dirty="0"/>
              <a:t>The </a:t>
            </a:r>
            <a:r>
              <a:rPr lang="de-DE" sz="2800" dirty="0" err="1"/>
              <a:t>network</a:t>
            </a:r>
            <a:r>
              <a:rPr lang="de-DE" sz="2800" dirty="0"/>
              <a:t> </a:t>
            </a:r>
            <a:r>
              <a:rPr lang="de-DE" sz="2800" dirty="0" err="1"/>
              <a:t>meetings</a:t>
            </a:r>
            <a:r>
              <a:rPr lang="de-DE" sz="2800" dirty="0"/>
              <a:t> </a:t>
            </a:r>
            <a:r>
              <a:rPr lang="de-DE" sz="2800" dirty="0" err="1"/>
              <a:t>appeal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community</a:t>
            </a:r>
            <a:r>
              <a:rPr lang="de-DE" sz="2800" dirty="0"/>
              <a:t>, but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benefits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</a:t>
            </a:r>
            <a:r>
              <a:rPr lang="de-DE" sz="2800" dirty="0" err="1"/>
              <a:t>sometimes</a:t>
            </a:r>
            <a:r>
              <a:rPr lang="de-DE" sz="2800" dirty="0"/>
              <a:t> not </a:t>
            </a:r>
            <a:r>
              <a:rPr lang="de-DE" sz="2800" dirty="0" err="1"/>
              <a:t>very</a:t>
            </a:r>
            <a:r>
              <a:rPr lang="de-DE" sz="2800" dirty="0"/>
              <a:t> </a:t>
            </a:r>
            <a:r>
              <a:rPr lang="de-DE" sz="2800" dirty="0" err="1"/>
              <a:t>clear</a:t>
            </a:r>
            <a:endParaRPr lang="de-DE" sz="2800" dirty="0"/>
          </a:p>
          <a:p>
            <a:r>
              <a:rPr lang="de-DE" sz="2800" dirty="0"/>
              <a:t>Need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more</a:t>
            </a:r>
            <a:r>
              <a:rPr lang="de-DE" sz="2800" dirty="0"/>
              <a:t> </a:t>
            </a:r>
            <a:r>
              <a:rPr lang="de-DE" sz="2800" dirty="0" err="1"/>
              <a:t>media</a:t>
            </a:r>
            <a:r>
              <a:rPr lang="de-DE" sz="2800" dirty="0"/>
              <a:t> </a:t>
            </a:r>
            <a:r>
              <a:rPr lang="de-DE" sz="2800" dirty="0" err="1"/>
              <a:t>presence</a:t>
            </a:r>
            <a:endParaRPr lang="de-DE" sz="28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227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Media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7B82E6-A6A1-C348-AFA0-2A6A291BF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775" y="1553913"/>
            <a:ext cx="8229600" cy="4229735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de-CH" sz="2900" b="1" dirty="0"/>
              <a:t>Print</a:t>
            </a:r>
          </a:p>
          <a:p>
            <a:r>
              <a:rPr lang="de-CH" sz="2800" dirty="0"/>
              <a:t>Le Matin (29.5.2018): </a:t>
            </a:r>
            <a:r>
              <a:rPr lang="de-CH" sz="2800" dirty="0">
                <a:hlinkClick r:id="rId3"/>
              </a:rPr>
              <a:t>Comment les citoyens peuvent contribuer à la recherche</a:t>
            </a:r>
            <a:endParaRPr lang="de-CH" sz="2800" dirty="0"/>
          </a:p>
          <a:p>
            <a:r>
              <a:rPr lang="de-CH" sz="2800" dirty="0"/>
              <a:t>Le </a:t>
            </a:r>
            <a:r>
              <a:rPr lang="de-CH" sz="2800" dirty="0" err="1"/>
              <a:t>Temps</a:t>
            </a:r>
            <a:r>
              <a:rPr lang="de-CH" sz="2800" dirty="0"/>
              <a:t> (11.6.2018; </a:t>
            </a:r>
            <a:r>
              <a:rPr lang="de-CH" sz="2800" dirty="0" err="1"/>
              <a:t>pg</a:t>
            </a:r>
            <a:r>
              <a:rPr lang="de-CH" sz="2800" dirty="0"/>
              <a:t> 1 et ): </a:t>
            </a:r>
            <a:r>
              <a:rPr lang="de-CH" sz="2800" dirty="0">
                <a:hlinkClick r:id="rId4"/>
              </a:rPr>
              <a:t>A Genève, le défi d’une science à hauteur de citoyen</a:t>
            </a:r>
            <a:r>
              <a:rPr lang="de-CH" sz="2800" dirty="0"/>
              <a:t>. </a:t>
            </a:r>
          </a:p>
          <a:p>
            <a:pPr marL="0" indent="0">
              <a:buNone/>
            </a:pPr>
            <a:r>
              <a:rPr lang="de-DE" sz="2800" b="1" dirty="0"/>
              <a:t>Radio</a:t>
            </a:r>
          </a:p>
          <a:p>
            <a:r>
              <a:rPr lang="de-DE" sz="2800" dirty="0"/>
              <a:t>RTS 1 (</a:t>
            </a:r>
            <a:r>
              <a:rPr lang="de-CH" sz="2800" dirty="0"/>
              <a:t>3.6.2018, 15h04): </a:t>
            </a:r>
            <a:r>
              <a:rPr lang="de-CH" sz="2800" dirty="0">
                <a:hlinkClick r:id="rId5"/>
              </a:rPr>
              <a:t>Les sciences citoyennes en direct de Genève</a:t>
            </a:r>
            <a:r>
              <a:rPr lang="de-CH" sz="2800" dirty="0"/>
              <a:t> (eine Stunde Live)</a:t>
            </a:r>
          </a:p>
          <a:p>
            <a:pPr marL="0" indent="0">
              <a:buNone/>
            </a:pPr>
            <a:r>
              <a:rPr lang="de-CH" sz="2800" b="1" dirty="0"/>
              <a:t>TV</a:t>
            </a:r>
          </a:p>
          <a:p>
            <a:r>
              <a:rPr lang="de-DE" sz="2800" dirty="0"/>
              <a:t>3Sat Nano (5.6.2018): </a:t>
            </a:r>
            <a:r>
              <a:rPr lang="de-DE" sz="2800" dirty="0">
                <a:hlinkClick r:id="rId6"/>
              </a:rPr>
              <a:t>Bericht</a:t>
            </a:r>
            <a:r>
              <a:rPr lang="de-DE" sz="2800" dirty="0"/>
              <a:t> zu </a:t>
            </a:r>
            <a:r>
              <a:rPr lang="de-DE" sz="2800" dirty="0" err="1"/>
              <a:t>Citizen</a:t>
            </a:r>
            <a:r>
              <a:rPr lang="de-DE" sz="2800" dirty="0"/>
              <a:t> Science mit Beispiel Multiple Sklerose und Hinweis zur zweiten Internationalen </a:t>
            </a:r>
            <a:r>
              <a:rPr lang="de-DE" sz="2800" dirty="0" err="1"/>
              <a:t>Citizen</a:t>
            </a:r>
            <a:r>
              <a:rPr lang="de-DE" sz="2800" dirty="0"/>
              <a:t> Science Konferenz in Genf</a:t>
            </a:r>
          </a:p>
          <a:p>
            <a:pPr marL="0" lvl="0" indent="0">
              <a:buNone/>
            </a:pPr>
            <a:endParaRPr lang="de-CH" sz="2800" dirty="0"/>
          </a:p>
          <a:p>
            <a:pPr marL="0" lvl="0" indent="0">
              <a:buNone/>
            </a:pPr>
            <a:r>
              <a:rPr lang="de-CH" sz="2800" dirty="0" err="1"/>
              <a:t>Social</a:t>
            </a:r>
            <a:r>
              <a:rPr lang="de-CH" sz="2800" dirty="0"/>
              <a:t> Media </a:t>
            </a:r>
          </a:p>
        </p:txBody>
      </p:sp>
    </p:spTree>
    <p:extLst>
      <p:ext uri="{BB962C8B-B14F-4D97-AF65-F5344CB8AC3E}">
        <p14:creationId xmlns:p14="http://schemas.microsoft.com/office/powerpoint/2010/main" val="1758338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Presentations and discussion</a:t>
            </a:r>
          </a:p>
        </p:txBody>
      </p:sp>
    </p:spTree>
    <p:extLst>
      <p:ext uri="{BB962C8B-B14F-4D97-AF65-F5344CB8AC3E}">
        <p14:creationId xmlns:p14="http://schemas.microsoft.com/office/powerpoint/2010/main" val="1118823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Macintosh PowerPoint</Application>
  <PresentationFormat>Bildschirmpräsentation (4:3)</PresentationFormat>
  <Paragraphs>42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Office-Design</vt:lpstr>
      <vt:lpstr>Herzlich willkommen! Bienvenue! Welcome!</vt:lpstr>
      <vt:lpstr>Programm</vt:lpstr>
      <vt:lpstr>Swiss Citizen Science Network</vt:lpstr>
      <vt:lpstr>Survey Swiss Citizen Science Network </vt:lpstr>
      <vt:lpstr>Media</vt:lpstr>
      <vt:lpstr>Presentations and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Webseite Citizen Science Schweiz</dc:title>
  <dc:creator>Jenny Flück</dc:creator>
  <cp:lastModifiedBy>Tiina Stämpfli</cp:lastModifiedBy>
  <cp:revision>159</cp:revision>
  <cp:lastPrinted>2017-11-30T12:32:27Z</cp:lastPrinted>
  <dcterms:created xsi:type="dcterms:W3CDTF">2015-04-13T06:21:47Z</dcterms:created>
  <dcterms:modified xsi:type="dcterms:W3CDTF">2018-11-21T16:43:23Z</dcterms:modified>
</cp:coreProperties>
</file>