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8" r:id="rId3"/>
    <p:sldId id="283" r:id="rId4"/>
    <p:sldId id="269" r:id="rId5"/>
    <p:sldId id="279" r:id="rId6"/>
    <p:sldId id="282" r:id="rId7"/>
    <p:sldId id="272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y Flück" initials="" lastIdx="1" clrIdx="0"/>
  <p:cmAuthor id="1" name="Yasemin  Tutav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/>
    <p:restoredTop sz="76934" autoAdjust="0"/>
  </p:normalViewPr>
  <p:slideViewPr>
    <p:cSldViewPr snapToGrid="0" snapToObjects="1">
      <p:cViewPr varScale="1">
        <p:scale>
          <a:sx n="91" d="100"/>
          <a:sy n="91" d="100"/>
        </p:scale>
        <p:origin x="20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50A66-6DA2-6840-9E0B-E8AB619AB184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90487-0ABF-EA49-9D76-3A8D9D7F1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98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85DE6-65E6-DD4C-AE75-E1CD9B187913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68AD2-D9C0-9547-AE31-78BF1F290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6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1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Akademien</a:t>
            </a:r>
            <a:r>
              <a:rPr lang="en-US" dirty="0" smtClean="0"/>
              <a:t>: von 20’000 auf 30’000</a:t>
            </a:r>
          </a:p>
          <a:p>
            <a:r>
              <a:rPr lang="en-US" dirty="0" smtClean="0"/>
              <a:t>ERS:</a:t>
            </a:r>
            <a:r>
              <a:rPr lang="en-US" baseline="0" dirty="0" smtClean="0"/>
              <a:t> 40’000 pro </a:t>
            </a:r>
            <a:r>
              <a:rPr lang="en-US" baseline="0" dirty="0" err="1" smtClean="0"/>
              <a:t>Jahr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330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79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06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9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59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775" y="277652"/>
            <a:ext cx="8229600" cy="114300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775" y="1553913"/>
            <a:ext cx="8229600" cy="422973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277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97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64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70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96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64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50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18.08.17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775" y="2028475"/>
            <a:ext cx="8229600" cy="4229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  <p:pic>
        <p:nvPicPr>
          <p:cNvPr id="7" name="Bild 6" descr="S+C L CMYK dfi pos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5929245"/>
            <a:ext cx="1542725" cy="758953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737" y="5863210"/>
            <a:ext cx="1855076" cy="891021"/>
          </a:xfrm>
          <a:prstGeom prst="rect">
            <a:avLst/>
          </a:prstGeom>
        </p:spPr>
      </p:pic>
      <p:pic>
        <p:nvPicPr>
          <p:cNvPr id="12" name="Bild 1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438" y="274638"/>
            <a:ext cx="4103225" cy="1169996"/>
          </a:xfrm>
          <a:prstGeom prst="rect">
            <a:avLst/>
          </a:prstGeom>
        </p:spPr>
      </p:pic>
      <p:pic>
        <p:nvPicPr>
          <p:cNvPr id="13" name="Bild 12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625" y="6054140"/>
            <a:ext cx="2912038" cy="5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374" y="16722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latin typeface="Helvetica Neue"/>
                <a:cs typeface="Helvetica Neue"/>
              </a:rPr>
              <a:t>Herzlich willkommen!</a:t>
            </a:r>
            <a:br>
              <a:rPr lang="de-DE" sz="4000" b="1" dirty="0" smtClean="0">
                <a:latin typeface="Helvetica Neue"/>
                <a:cs typeface="Helvetica Neue"/>
              </a:rPr>
            </a:br>
            <a:r>
              <a:rPr lang="de-DE" sz="4000" b="1" dirty="0" err="1" smtClean="0">
                <a:latin typeface="Helvetica Neue"/>
                <a:cs typeface="Helvetica Neue"/>
              </a:rPr>
              <a:t>Bienvenue</a:t>
            </a:r>
            <a:r>
              <a:rPr lang="de-DE" sz="4000" b="1" dirty="0" smtClean="0">
                <a:latin typeface="Helvetica Neue"/>
                <a:cs typeface="Helvetica Neue"/>
              </a:rPr>
              <a:t>!</a:t>
            </a:r>
            <a:br>
              <a:rPr lang="de-DE" sz="4000" b="1" dirty="0" smtClean="0">
                <a:latin typeface="Helvetica Neue"/>
                <a:cs typeface="Helvetica Neue"/>
              </a:rPr>
            </a:br>
            <a:r>
              <a:rPr lang="de-DE" sz="4000" b="1" dirty="0" smtClean="0"/>
              <a:t>Welcome!</a:t>
            </a:r>
            <a:endParaRPr lang="de-DE" sz="4000" b="1" dirty="0">
              <a:latin typeface="Helvetica Neue"/>
              <a:cs typeface="Helvetica Neue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3563" y="3473812"/>
            <a:ext cx="7330211" cy="17526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tx1"/>
                </a:solidFill>
                <a:latin typeface="Helvetica Neue"/>
                <a:cs typeface="Helvetica Neue"/>
              </a:rPr>
              <a:t>Swiss </a:t>
            </a:r>
            <a:r>
              <a:rPr lang="de-DE" b="1" dirty="0" err="1" smtClean="0">
                <a:solidFill>
                  <a:schemeClr val="tx1"/>
                </a:solidFill>
                <a:latin typeface="Helvetica Neue"/>
                <a:cs typeface="Helvetica Neue"/>
              </a:rPr>
              <a:t>Citizen</a:t>
            </a:r>
            <a:r>
              <a:rPr lang="de-DE" b="1" dirty="0" smtClean="0">
                <a:solidFill>
                  <a:schemeClr val="tx1"/>
                </a:solidFill>
                <a:latin typeface="Helvetica Neue"/>
                <a:cs typeface="Helvetica Neue"/>
              </a:rPr>
              <a:t> Science Network</a:t>
            </a:r>
          </a:p>
          <a:p>
            <a:endParaRPr lang="de-DE" dirty="0" smtClean="0">
              <a:solidFill>
                <a:schemeClr val="tx1"/>
              </a:solidFill>
              <a:latin typeface="Helvetica Neue"/>
              <a:cs typeface="Helvetica Neue"/>
            </a:endParaRPr>
          </a:p>
          <a:p>
            <a:r>
              <a:rPr lang="de-DE" dirty="0" smtClean="0">
                <a:solidFill>
                  <a:schemeClr val="tx1"/>
                </a:solidFill>
                <a:latin typeface="Helvetica Neue"/>
                <a:cs typeface="Helvetica Neue"/>
              </a:rPr>
              <a:t>17. August 2017, Bern</a:t>
            </a:r>
            <a:endParaRPr lang="de-DE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06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04618"/>
            <a:ext cx="8229600" cy="1143000"/>
          </a:xfrm>
        </p:spPr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370660"/>
              </p:ext>
            </p:extLst>
          </p:nvPr>
        </p:nvGraphicFramePr>
        <p:xfrm>
          <a:off x="457199" y="1727128"/>
          <a:ext cx="8229600" cy="3815575"/>
        </p:xfrm>
        <a:graphic>
          <a:graphicData uri="http://schemas.openxmlformats.org/drawingml/2006/table">
            <a:tbl>
              <a:tblPr firstRow="1" firstCol="1" bandRow="1"/>
              <a:tblGrid>
                <a:gridCol w="1420314"/>
                <a:gridCol w="6809286"/>
              </a:tblGrid>
              <a:tr h="586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13.45h-14.15h</a:t>
                      </a:r>
                      <a:endParaRPr lang="en-US" sz="2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Welcome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and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news</a:t>
                      </a:r>
                      <a:r>
                        <a:rPr lang="de-CH" sz="2000" baseline="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baseline="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from</a:t>
                      </a:r>
                      <a:r>
                        <a:rPr lang="de-CH" sz="2000" baseline="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the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Swiss CS Network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office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6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14.15h- 15.00h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Presentations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de-CH" sz="2000" b="1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Christoph </a:t>
                      </a:r>
                      <a:r>
                        <a:rPr lang="de-CH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Bossart</a:t>
                      </a:r>
                      <a:r>
                        <a:rPr lang="de-CH" sz="2000" b="1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: Stiftung Mercator Schweiz</a:t>
                      </a:r>
                      <a:endParaRPr lang="de-DE" sz="2000" b="1" kern="1200" dirty="0" smtClean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charset="0"/>
                        <a:buChar char="•"/>
                      </a:pPr>
                      <a:r>
                        <a:rPr lang="de-CH" sz="2000" b="1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Ingrid Kissling: Schweizerischer Nationalfonds</a:t>
                      </a:r>
                      <a:endParaRPr lang="de-CH" sz="1000" b="1" kern="1200" dirty="0" smtClean="0">
                        <a:solidFill>
                          <a:schemeClr val="tx1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CH" sz="2000" b="1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Kurzinput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:</a:t>
                      </a:r>
                      <a:r>
                        <a:rPr lang="de-DE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de-CH" sz="2000" b="1" kern="1200" dirty="0" smtClean="0"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Gabriella Zinke: Bundesamt für Umwelt</a:t>
                      </a:r>
                      <a:r>
                        <a:rPr lang="de-DE" sz="2000" b="1" dirty="0" smtClean="0">
                          <a:effectLst/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endParaRPr lang="en-US" sz="2000" b="1" dirty="0">
                        <a:effectLst/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6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15.00h-16.00h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Discussion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2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From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16.00h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Informal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continuation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of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the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discussion</a:t>
                      </a:r>
                      <a:r>
                        <a:rPr lang="de-CH" sz="200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in</a:t>
                      </a:r>
                      <a:r>
                        <a:rPr lang="de-CH" sz="2000" baseline="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a </a:t>
                      </a:r>
                      <a:r>
                        <a:rPr lang="de-CH" sz="2000" baseline="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beer</a:t>
                      </a:r>
                      <a:r>
                        <a:rPr lang="de-CH" sz="2000" baseline="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baseline="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garden</a:t>
                      </a:r>
                      <a:r>
                        <a:rPr lang="de-CH" sz="2000" baseline="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baseline="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or</a:t>
                      </a:r>
                      <a:r>
                        <a:rPr lang="de-CH" sz="2000" baseline="0" dirty="0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de-CH" sz="2000" baseline="0" dirty="0" err="1" smtClean="0">
                          <a:effectLst/>
                          <a:latin typeface="Helvetica" charset="0"/>
                          <a:ea typeface="Calibri" charset="0"/>
                          <a:cs typeface="Times New Roman" charset="0"/>
                        </a:rPr>
                        <a:t>similar</a:t>
                      </a:r>
                      <a:endParaRPr lang="de-CH" sz="2000" dirty="0" smtClean="0">
                        <a:effectLst/>
                        <a:latin typeface="Helvetica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News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Swiss </a:t>
            </a:r>
            <a:br>
              <a:rPr lang="de-DE" dirty="0" smtClean="0"/>
            </a:br>
            <a:r>
              <a:rPr lang="de-DE" dirty="0" smtClean="0"/>
              <a:t>CS </a:t>
            </a:r>
            <a:r>
              <a:rPr lang="de-DE" dirty="0" err="1" smtClean="0"/>
              <a:t>office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dirty="0" smtClean="0"/>
              <a:t>New Strategic </a:t>
            </a:r>
            <a:r>
              <a:rPr lang="de-DE" dirty="0"/>
              <a:t>G</a:t>
            </a:r>
            <a:r>
              <a:rPr lang="de-DE" dirty="0" smtClean="0"/>
              <a:t>roup: </a:t>
            </a:r>
          </a:p>
          <a:p>
            <a:pPr marL="0" lvl="0" indent="0">
              <a:buNone/>
            </a:pPr>
            <a:r>
              <a:rPr lang="de-CH" sz="2000" dirty="0" smtClean="0"/>
              <a:t>	René </a:t>
            </a:r>
            <a:r>
              <a:rPr lang="de-CH" sz="2000" dirty="0" err="1"/>
              <a:t>Altermatt</a:t>
            </a:r>
            <a:r>
              <a:rPr lang="de-CH" sz="2000" dirty="0"/>
              <a:t>, Vogelwarte </a:t>
            </a:r>
            <a:r>
              <a:rPr lang="de-CH" sz="2000" dirty="0" err="1"/>
              <a:t>Sempach</a:t>
            </a:r>
            <a:endParaRPr lang="de-DE" sz="2000" dirty="0"/>
          </a:p>
          <a:p>
            <a:pPr marL="0" lvl="0" indent="0">
              <a:buNone/>
            </a:pPr>
            <a:r>
              <a:rPr lang="de-CH" sz="2000" dirty="0" smtClean="0"/>
              <a:t>	Sandra </a:t>
            </a:r>
            <a:r>
              <a:rPr lang="de-CH" sz="2000" dirty="0" err="1"/>
              <a:t>Gloor</a:t>
            </a:r>
            <a:r>
              <a:rPr lang="de-CH" sz="2000" dirty="0"/>
              <a:t>, Verein Stadtnatur </a:t>
            </a:r>
            <a:endParaRPr lang="de-DE" sz="2000" dirty="0"/>
          </a:p>
          <a:p>
            <a:pPr marL="0" lvl="0" indent="0">
              <a:buNone/>
            </a:pPr>
            <a:r>
              <a:rPr lang="de-CH" sz="2000" dirty="0" smtClean="0"/>
              <a:t>	Elisa </a:t>
            </a:r>
            <a:r>
              <a:rPr lang="de-CH" sz="2000" dirty="0" err="1"/>
              <a:t>Radosta</a:t>
            </a:r>
            <a:r>
              <a:rPr lang="de-CH" sz="2000" dirty="0"/>
              <a:t>, </a:t>
            </a:r>
            <a:r>
              <a:rPr lang="de-CH" sz="2000" dirty="0" err="1"/>
              <a:t>Bioscope</a:t>
            </a:r>
            <a:r>
              <a:rPr lang="de-CH" sz="2000" dirty="0"/>
              <a:t> </a:t>
            </a:r>
            <a:r>
              <a:rPr lang="de-CH" sz="2000" dirty="0" err="1" smtClean="0"/>
              <a:t>Genève</a:t>
            </a:r>
            <a:endParaRPr lang="de-DE" sz="2000" dirty="0"/>
          </a:p>
          <a:p>
            <a:pPr marL="0" lvl="0" indent="0">
              <a:buNone/>
            </a:pPr>
            <a:r>
              <a:rPr lang="de-CH" sz="2000" dirty="0" smtClean="0"/>
              <a:t>	Stefan </a:t>
            </a:r>
            <a:r>
              <a:rPr lang="de-CH" sz="2000" dirty="0"/>
              <a:t>Eggenberg, </a:t>
            </a:r>
            <a:r>
              <a:rPr lang="de-CH" sz="2000" dirty="0" err="1"/>
              <a:t>infoflora</a:t>
            </a:r>
            <a:endParaRPr lang="de-DE" sz="2000" dirty="0"/>
          </a:p>
          <a:p>
            <a:pPr marL="0" lvl="0" indent="0">
              <a:buNone/>
            </a:pPr>
            <a:r>
              <a:rPr lang="de-CH" sz="2000" dirty="0" smtClean="0"/>
              <a:t>	Gabriella </a:t>
            </a:r>
            <a:r>
              <a:rPr lang="de-CH" sz="2000" dirty="0"/>
              <a:t>Zinke, Bundesamt für Umwelt</a:t>
            </a:r>
            <a:endParaRPr lang="de-DE" sz="2000" dirty="0"/>
          </a:p>
          <a:p>
            <a:r>
              <a:rPr lang="de-DE" dirty="0" smtClean="0"/>
              <a:t>New </a:t>
            </a:r>
            <a:r>
              <a:rPr lang="de-DE" dirty="0" err="1" smtClean="0"/>
              <a:t>manager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CH" dirty="0" smtClean="0">
                <a:latin typeface="Helvetica" charset="0"/>
                <a:ea typeface="Calibri" charset="0"/>
                <a:cs typeface="Times New Roman" charset="0"/>
              </a:rPr>
              <a:t>Swiss </a:t>
            </a:r>
            <a:r>
              <a:rPr lang="de-CH" dirty="0">
                <a:latin typeface="Helvetica" charset="0"/>
                <a:ea typeface="Calibri" charset="0"/>
                <a:cs typeface="Times New Roman" charset="0"/>
              </a:rPr>
              <a:t>CS Network </a:t>
            </a:r>
            <a:r>
              <a:rPr lang="de-CH" dirty="0" err="1" smtClean="0">
                <a:latin typeface="Helvetica" charset="0"/>
                <a:ea typeface="Calibri" charset="0"/>
                <a:cs typeface="Times New Roman" charset="0"/>
              </a:rPr>
              <a:t>office</a:t>
            </a:r>
            <a:r>
              <a:rPr lang="de-DE" dirty="0" smtClean="0"/>
              <a:t>: </a:t>
            </a:r>
          </a:p>
          <a:p>
            <a:pPr marL="0" indent="0">
              <a:buNone/>
            </a:pPr>
            <a:r>
              <a:rPr lang="de-DE" sz="2000" dirty="0"/>
              <a:t>	</a:t>
            </a:r>
            <a:r>
              <a:rPr lang="de-DE" sz="2000" dirty="0" err="1" smtClean="0"/>
              <a:t>Tiina</a:t>
            </a:r>
            <a:r>
              <a:rPr lang="de-DE" sz="2000" dirty="0" smtClean="0"/>
              <a:t> </a:t>
            </a:r>
            <a:r>
              <a:rPr lang="de-DE" sz="2000" dirty="0" err="1" smtClean="0"/>
              <a:t>Stämpfli</a:t>
            </a:r>
            <a:r>
              <a:rPr lang="de-DE" sz="2000" dirty="0"/>
              <a:t>, </a:t>
            </a:r>
            <a:r>
              <a:rPr lang="de-DE" sz="2000" dirty="0" err="1"/>
              <a:t>successor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smtClean="0"/>
              <a:t>Pia, </a:t>
            </a:r>
            <a:r>
              <a:rPr lang="de-DE" sz="2000" dirty="0"/>
              <a:t>will </a:t>
            </a:r>
            <a:r>
              <a:rPr lang="de-DE" sz="2000" dirty="0" err="1"/>
              <a:t>start</a:t>
            </a:r>
            <a:r>
              <a:rPr lang="de-DE" sz="2000" dirty="0"/>
              <a:t> in </a:t>
            </a:r>
            <a:r>
              <a:rPr lang="de-DE" sz="2000" dirty="0" smtClean="0"/>
              <a:t>September</a:t>
            </a:r>
          </a:p>
          <a:p>
            <a:r>
              <a:rPr lang="de-DE" dirty="0" smtClean="0"/>
              <a:t>Next </a:t>
            </a:r>
            <a:r>
              <a:rPr lang="de-DE" dirty="0" err="1" smtClean="0"/>
              <a:t>meeting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voting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559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</a:t>
            </a:r>
            <a:br>
              <a:rPr lang="en-US" dirty="0" smtClean="0"/>
            </a:br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Forum Citizen Science, 22. September 2017, </a:t>
            </a:r>
            <a:r>
              <a:rPr lang="en-US" dirty="0" smtClean="0"/>
              <a:t>Berlin</a:t>
            </a:r>
          </a:p>
          <a:p>
            <a:r>
              <a:rPr lang="en-US" dirty="0" smtClean="0"/>
              <a:t>First Italian Citizen Science Conference, 23.-25. November 2017, Rome</a:t>
            </a:r>
            <a:endParaRPr lang="en-US" dirty="0"/>
          </a:p>
          <a:p>
            <a:r>
              <a:rPr lang="en-US" dirty="0" smtClean="0"/>
              <a:t>Austrian </a:t>
            </a:r>
            <a:r>
              <a:rPr lang="en-US" dirty="0"/>
              <a:t>Citizen Science </a:t>
            </a:r>
            <a:r>
              <a:rPr lang="en-US" dirty="0" smtClean="0"/>
              <a:t>Conference, 1.-3. </a:t>
            </a:r>
            <a:r>
              <a:rPr lang="en-US" dirty="0"/>
              <a:t>February </a:t>
            </a:r>
            <a:r>
              <a:rPr lang="en-US" dirty="0" smtClean="0"/>
              <a:t>2018, Salzburg</a:t>
            </a:r>
          </a:p>
          <a:p>
            <a:r>
              <a:rPr lang="en-US" dirty="0" smtClean="0"/>
              <a:t>ECSA conference, 3.–5. June 2018, Geneva</a:t>
            </a:r>
          </a:p>
        </p:txBody>
      </p:sp>
    </p:spTree>
    <p:extLst>
      <p:ext uri="{BB962C8B-B14F-4D97-AF65-F5344CB8AC3E}">
        <p14:creationId xmlns:p14="http://schemas.microsoft.com/office/powerpoint/2010/main" val="86706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Save </a:t>
            </a:r>
            <a:r>
              <a:rPr lang="en-US" dirty="0"/>
              <a:t>the Date</a:t>
            </a:r>
            <a:r>
              <a:rPr lang="en-US" dirty="0" smtClean="0"/>
              <a:t>!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ECSA Conference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/>
              <a:t>Second </a:t>
            </a:r>
            <a:r>
              <a:rPr lang="en-US" dirty="0" smtClean="0"/>
              <a:t>International Citizen </a:t>
            </a:r>
            <a:r>
              <a:rPr lang="en-US" dirty="0"/>
              <a:t>Science </a:t>
            </a:r>
            <a:r>
              <a:rPr lang="en-US" dirty="0" smtClean="0"/>
              <a:t>Conference with Festival from </a:t>
            </a:r>
            <a:r>
              <a:rPr lang="en-US" b="1" dirty="0" smtClean="0"/>
              <a:t>3.-5. June 2018 </a:t>
            </a:r>
            <a:r>
              <a:rPr lang="en-US" dirty="0" smtClean="0"/>
              <a:t>in Geneva!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dirty="0"/>
              <a:t>Followed by ECSITE </a:t>
            </a:r>
            <a:r>
              <a:rPr lang="en-US" dirty="0" smtClean="0"/>
              <a:t>Conference </a:t>
            </a: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 smtClean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Topic of conference: “the citizen”</a:t>
            </a: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Festival for public on Sunday (market stands welcome!)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Conference from Monday until Tuesday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Website online in September </a:t>
            </a:r>
            <a:r>
              <a:rPr lang="en-US" dirty="0" err="1"/>
              <a:t>www.ecsa-conference.eu</a:t>
            </a:r>
            <a:r>
              <a:rPr lang="en-US" dirty="0"/>
              <a:t> </a:t>
            </a:r>
            <a:endParaRPr lang="en-US" dirty="0" smtClean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Call for participation in November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882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schweiz-forscht.ch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tous-scientifiques.ch</a:t>
            </a:r>
            <a:endParaRPr lang="en-US" dirty="0"/>
          </a:p>
        </p:txBody>
      </p:sp>
      <p:sp>
        <p:nvSpPr>
          <p:cNvPr id="3" name="Rechteck 2"/>
          <p:cNvSpPr/>
          <p:nvPr/>
        </p:nvSpPr>
        <p:spPr>
          <a:xfrm>
            <a:off x="769122" y="1760434"/>
            <a:ext cx="7357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Approximately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30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projects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online –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goal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50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projects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until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end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of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year</a:t>
            </a:r>
            <a:endParaRPr lang="de-DE" dirty="0" smtClean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>
                <a:solidFill>
                  <a:srgbClr val="000000"/>
                </a:solidFill>
                <a:latin typeface="Helvetica" charset="0"/>
              </a:rPr>
              <a:t>Flyer </a:t>
            </a:r>
            <a:r>
              <a:rPr lang="de-DE" dirty="0" err="1">
                <a:solidFill>
                  <a:srgbClr val="000000"/>
                </a:solidFill>
                <a:latin typeface="Helvetica" charset="0"/>
              </a:rPr>
              <a:t>schweiz-forscht.ch</a:t>
            </a:r>
            <a:r>
              <a:rPr lang="de-DE" dirty="0">
                <a:solidFill>
                  <a:srgbClr val="000000"/>
                </a:solidFill>
                <a:latin typeface="Helvetica" charset="0"/>
              </a:rPr>
              <a:t> </a:t>
            </a:r>
            <a:endParaRPr lang="de-DE" dirty="0" smtClean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Communication on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Social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Media</a:t>
            </a:r>
          </a:p>
          <a:p>
            <a:pPr marL="285750" indent="-285750">
              <a:buFont typeface="Arial" charset="0"/>
              <a:buChar char="•"/>
            </a:pPr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Article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in September Newsletter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from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mediamus</a:t>
            </a:r>
            <a:endParaRPr lang="de-DE" dirty="0" smtClean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German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Citizen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Science Trailer –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launch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in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discussion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</a:p>
          <a:p>
            <a:pPr marL="285750" indent="-285750">
              <a:buFont typeface="Arial" charset="0"/>
              <a:buChar char="•"/>
            </a:pPr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Discussion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: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ideas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how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to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spread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the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Helvetica" charset="0"/>
              </a:rPr>
              <a:t>word</a:t>
            </a:r>
            <a:r>
              <a:rPr lang="de-DE" dirty="0" smtClean="0">
                <a:solidFill>
                  <a:srgbClr val="000000"/>
                </a:solidFill>
                <a:latin typeface="Helvetica" charset="0"/>
              </a:rPr>
              <a:t>?</a:t>
            </a:r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endParaRPr lang="de-DE" dirty="0" smtClean="0">
              <a:solidFill>
                <a:srgbClr val="000000"/>
              </a:solidFill>
              <a:latin typeface="Helvetica" charset="0"/>
            </a:endParaRPr>
          </a:p>
          <a:p>
            <a:endParaRPr lang="de-DE" dirty="0">
              <a:solidFill>
                <a:srgbClr val="000000"/>
              </a:solidFill>
              <a:latin typeface="Helvetica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Helvetica" charset="0"/>
              </a:rPr>
              <a:t> 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36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 and </a:t>
            </a:r>
            <a:br>
              <a:rPr lang="en-US" dirty="0" smtClean="0"/>
            </a:b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75" y="2261381"/>
            <a:ext cx="8229600" cy="2859833"/>
          </a:xfrm>
        </p:spPr>
        <p:txBody>
          <a:bodyPr>
            <a:normAutofit/>
          </a:bodyPr>
          <a:lstStyle/>
          <a:p>
            <a:r>
              <a:rPr lang="de-CH" dirty="0"/>
              <a:t>Christoph </a:t>
            </a:r>
            <a:r>
              <a:rPr lang="de-CH" dirty="0" err="1"/>
              <a:t>Bossart</a:t>
            </a:r>
            <a:r>
              <a:rPr lang="de-CH" dirty="0"/>
              <a:t>: Stiftung Mercator Schweiz</a:t>
            </a:r>
            <a:endParaRPr lang="de-DE" dirty="0"/>
          </a:p>
          <a:p>
            <a:r>
              <a:rPr lang="de-CH" dirty="0"/>
              <a:t>Ingrid Kissling: Schweizerischer </a:t>
            </a:r>
            <a:r>
              <a:rPr lang="de-CH" dirty="0" smtClean="0"/>
              <a:t>Nationalfonds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CH" dirty="0" smtClean="0"/>
              <a:t>Brief </a:t>
            </a:r>
            <a:r>
              <a:rPr lang="de-CH" dirty="0" err="1" smtClean="0"/>
              <a:t>input</a:t>
            </a:r>
            <a:r>
              <a:rPr lang="de-CH" dirty="0" smtClean="0"/>
              <a:t>:</a:t>
            </a:r>
            <a:endParaRPr lang="de-DE" dirty="0"/>
          </a:p>
          <a:p>
            <a:r>
              <a:rPr lang="de-CH" dirty="0"/>
              <a:t>Gabriella Zinke: Bundesamt für Umwelt</a:t>
            </a:r>
            <a:r>
              <a:rPr lang="de-DE" dirty="0"/>
              <a:t> </a:t>
            </a:r>
            <a:endParaRPr lang="de-DE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3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Macintosh PowerPoint</Application>
  <PresentationFormat>Bildschirmpräsentation (4:3)</PresentationFormat>
  <Paragraphs>72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Helvetica</vt:lpstr>
      <vt:lpstr>Helvetica Neue</vt:lpstr>
      <vt:lpstr>Times New Roman</vt:lpstr>
      <vt:lpstr>Arial</vt:lpstr>
      <vt:lpstr>Office-Design</vt:lpstr>
      <vt:lpstr>Herzlich willkommen! Bienvenue! Welcome!</vt:lpstr>
      <vt:lpstr>Program</vt:lpstr>
      <vt:lpstr>News from the Swiss  CS office</vt:lpstr>
      <vt:lpstr>International  conferences</vt:lpstr>
      <vt:lpstr>Save the Date! ECSA Conference 2018</vt:lpstr>
      <vt:lpstr>schweiz-forscht.ch tous-scientifiques.ch</vt:lpstr>
      <vt:lpstr>Presentations and  discussion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Webseite Citizen Science Schweiz</dc:title>
  <dc:creator>Jenny Flück</dc:creator>
  <cp:lastModifiedBy>Jenny Flück</cp:lastModifiedBy>
  <cp:revision>105</cp:revision>
  <cp:lastPrinted>2016-06-23T08:27:55Z</cp:lastPrinted>
  <dcterms:created xsi:type="dcterms:W3CDTF">2015-04-13T06:21:47Z</dcterms:created>
  <dcterms:modified xsi:type="dcterms:W3CDTF">2017-08-18T08:35:11Z</dcterms:modified>
</cp:coreProperties>
</file>